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60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68719" autoAdjust="0"/>
  </p:normalViewPr>
  <p:slideViewPr>
    <p:cSldViewPr snapToGrid="0" showGuides="1">
      <p:cViewPr varScale="1">
        <p:scale>
          <a:sx n="59" d="100"/>
          <a:sy n="59" d="100"/>
        </p:scale>
        <p:origin x="235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F15BF-5754-49E0-A92F-0688922A148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91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5004932"/>
            <a:ext cx="6507000" cy="481473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3375" spc="-68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12-10-2022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296871"/>
            <a:ext cx="6379369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tx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tx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tx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tx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tx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tx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296871"/>
            <a:ext cx="8586788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accent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1709738"/>
            <a:ext cx="8586788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2" y="296863"/>
            <a:ext cx="42290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37" y="296863"/>
            <a:ext cx="42290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7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3057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1534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6" y="1700213"/>
            <a:ext cx="361788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5364276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1" y="170021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0" y="1700213"/>
            <a:ext cx="3150394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30314" y="171183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3958234"/>
            <a:ext cx="6507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10364"/>
            <a:ext cx="4233862" cy="35189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2"/>
            <a:ext cx="5398294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4"/>
            <a:ext cx="9143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22"/>
            <a:ext cx="8578309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4721309"/>
            <a:ext cx="8578309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8" y="296863"/>
            <a:ext cx="8586788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278608" y="296871"/>
            <a:ext cx="8586788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12-10-2022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-1368000"/>
            <a:ext cx="8586787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12-10-2022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0766" y="2946447"/>
            <a:ext cx="3564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101" y="2861101"/>
            <a:ext cx="5257800" cy="1160403"/>
          </a:xfrm>
        </p:spPr>
        <p:txBody>
          <a:bodyPr anchor="ctr"/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12-10-2022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12-10-2022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278606" y="1700213"/>
            <a:ext cx="3527583" cy="4532324"/>
            <a:chOff x="371475" y="1700213"/>
            <a:chExt cx="4703444" cy="4532324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45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1752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1500" lvl="0" indent="-121500">
                <a:buFont typeface="Arial" panose="020B0604020202020204" pitchFamily="34" charset="0"/>
                <a:buChar char="•"/>
              </a:pPr>
              <a:r>
                <a:rPr lang="nl-NL" sz="1013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sz="1013" noProof="0" dirty="0"/>
                <a:t> niveau</a:t>
              </a:r>
            </a:p>
            <a:p>
              <a:pPr marL="282235" lvl="1" indent="-160735">
                <a:buFont typeface="Arial" panose="020B0604020202020204" pitchFamily="34" charset="0"/>
                <a:buChar char="-"/>
              </a:pPr>
              <a:r>
                <a:rPr lang="nl-NL" sz="1013" noProof="0" dirty="0"/>
                <a:t>Tweede niveau</a:t>
              </a:r>
            </a:p>
            <a:p>
              <a:pPr marL="364500" lvl="2" indent="-121500">
                <a:buFont typeface="Arial" panose="020B0604020202020204" pitchFamily="34" charset="0"/>
                <a:buChar char="-"/>
              </a:pPr>
              <a:r>
                <a:rPr lang="nl-NL" sz="1013" noProof="0" dirty="0"/>
                <a:t>Derde niveau</a:t>
              </a:r>
            </a:p>
            <a:p>
              <a:pPr marL="0" lvl="3"/>
              <a:r>
                <a:rPr lang="nl-NL" sz="1013" b="1" noProof="0" dirty="0"/>
                <a:t>Vierde niveau</a:t>
              </a:r>
            </a:p>
            <a:p>
              <a:pPr marL="0" lvl="4"/>
              <a:r>
                <a:rPr lang="nl-NL" sz="1013" noProof="0" dirty="0"/>
                <a:t>Vijfde niveau</a:t>
              </a:r>
            </a:p>
            <a:p>
              <a:pPr marL="243000" lvl="5" indent="-243000">
                <a:buFont typeface="+mj-lt"/>
                <a:buAutoNum type="arabicPeriod"/>
              </a:pPr>
              <a:r>
                <a:rPr lang="nl-NL" sz="1013" noProof="0" dirty="0"/>
                <a:t>Zesde niveau</a:t>
              </a:r>
            </a:p>
            <a:p>
              <a:pPr marL="486000" lvl="6" indent="-243000">
                <a:buFont typeface="+mj-lt"/>
                <a:buAutoNum type="alphaLcPeriod"/>
              </a:pPr>
              <a:r>
                <a:rPr lang="nl-NL" sz="1013" noProof="0" dirty="0"/>
                <a:t>Zevende niveau - Subtitel</a:t>
              </a:r>
            </a:p>
            <a:p>
              <a:pPr marL="0" lvl="7">
                <a:spcAft>
                  <a:spcPts val="675"/>
                </a:spcAft>
              </a:pPr>
              <a:r>
                <a:rPr lang="nl-NL" sz="1688" noProof="0" dirty="0"/>
                <a:t>Achtste niveau - Subtitel</a:t>
              </a:r>
            </a:p>
            <a:p>
              <a:pPr marL="0" lvl="8"/>
              <a:r>
                <a:rPr lang="nl-NL" sz="1013" noProof="0" dirty="0"/>
                <a:t>Negende Niveau</a:t>
              </a:r>
            </a:p>
            <a:p>
              <a:endParaRPr lang="nl-NL" sz="1013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4567757" y="1714039"/>
            <a:ext cx="3223695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61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61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r>
                  <a: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6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endParaRPr lang="nl-NL" sz="45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338"/>
                    </a:spcBef>
                    <a:spcAft>
                      <a:spcPts val="338"/>
                    </a:spcAft>
                  </a:pPr>
                  <a:endPara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sz="1013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278611" y="296863"/>
            <a:ext cx="758102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225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72"/>
            <a:ext cx="4233862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3375" spc="-68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99264"/>
            <a:ext cx="4233862" cy="34300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3001962"/>
            <a:ext cx="6507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3375" spc="-68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12-10-2022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695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96863"/>
            <a:ext cx="7695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Clr>
                <a:schemeClr val="accent1"/>
              </a:buClr>
              <a:buFont typeface="+mj-lt"/>
              <a:buAutoNum type="arabicPeriod"/>
              <a:defRPr sz="1688" b="1">
                <a:solidFill>
                  <a:schemeClr val="accent3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9" y="296863"/>
            <a:ext cx="4233861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7" y="1709738"/>
            <a:ext cx="4233862" cy="4419599"/>
          </a:xfrm>
        </p:spPr>
        <p:txBody>
          <a:bodyPr numCol="1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7581023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608" y="1709739"/>
            <a:ext cx="8586788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9" y="7020000"/>
            <a:ext cx="1215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12-10-2022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430" y="6325170"/>
            <a:ext cx="397204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8607" y="6325170"/>
            <a:ext cx="233958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25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64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Tx/>
        <a:buNone/>
        <a:defRPr sz="1013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+mj-lt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0" indent="-243000" algn="l" defTabSz="51435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486000" indent="-243000" algn="l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013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lang="nl-NL" sz="1688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5585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4AA12A28-C83D-4D48-A489-57E7E970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D506EF4C-47F1-42A4-901E-71535973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7F04B2F-7CB4-4EC9-8DAE-E7C3ED683122}" type="datetime1">
              <a:rPr lang="nl-NL" noProof="0" smtClean="0"/>
              <a:pPr>
                <a:spcAft>
                  <a:spcPts val="600"/>
                </a:spcAft>
              </a:pPr>
              <a:t>12-10-2022</a:t>
            </a:fld>
            <a:endParaRPr lang="nl-NL" noProof="0"/>
          </a:p>
        </p:txBody>
      </p:sp>
      <p:sp>
        <p:nvSpPr>
          <p:cNvPr id="35843" name="Ondertitel 2"/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altLang="nl-NL" b="1" dirty="0"/>
              <a:t>Voedergewassen V31 </a:t>
            </a:r>
          </a:p>
        </p:txBody>
      </p:sp>
      <p:sp>
        <p:nvSpPr>
          <p:cNvPr id="35842" name="Titel 1"/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>
            <a:normAutofit/>
          </a:bodyPr>
          <a:lstStyle/>
          <a:p>
            <a:r>
              <a:rPr lang="nl-NL" altLang="nl-NL" dirty="0"/>
              <a:t>4. Grondbewerking</a:t>
            </a:r>
            <a:endParaRPr lang="nl-NL" altLang="nl-NL" b="1" dirty="0"/>
          </a:p>
        </p:txBody>
      </p:sp>
    </p:spTree>
    <p:extLst>
      <p:ext uri="{BB962C8B-B14F-4D97-AF65-F5344CB8AC3E}">
        <p14:creationId xmlns:p14="http://schemas.microsoft.com/office/powerpoint/2010/main" val="135395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Grondbewerking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Nodig voor:</a:t>
            </a:r>
          </a:p>
          <a:p>
            <a:pPr>
              <a:buFontTx/>
              <a:buChar char="-"/>
            </a:pPr>
            <a:r>
              <a:rPr lang="nl-NL" dirty="0"/>
              <a:t>Ongestoorde groei</a:t>
            </a:r>
            <a:r>
              <a:rPr lang="nl-NL" dirty="0">
                <a:sym typeface="Wingdings" panose="05000000000000000000" pitchFamily="2" charset="2"/>
              </a:rPr>
              <a:t> snelle en intensieve doorworteling van bodem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Bodemstructuur behouden</a:t>
            </a:r>
          </a:p>
          <a:p>
            <a:pPr>
              <a:buFontTx/>
              <a:buChar char="-"/>
            </a:pPr>
            <a:r>
              <a:rPr lang="nl-NL" dirty="0"/>
              <a:t>Hoofdgrondbewerking</a:t>
            </a:r>
          </a:p>
          <a:p>
            <a:pPr>
              <a:buFontTx/>
              <a:buChar char="-"/>
            </a:pPr>
            <a:r>
              <a:rPr lang="nl-NL" dirty="0"/>
              <a:t>Zaaibedbereiding </a:t>
            </a:r>
          </a:p>
          <a:p>
            <a:pPr>
              <a:buFontTx/>
              <a:buChar char="-"/>
            </a:pPr>
            <a:r>
              <a:rPr lang="nl-NL" dirty="0"/>
              <a:t>Stoppelbewerking </a:t>
            </a:r>
          </a:p>
          <a:p>
            <a:pPr>
              <a:buFontTx/>
              <a:buChar char="-"/>
            </a:pPr>
            <a:r>
              <a:rPr lang="nl-NL" dirty="0"/>
              <a:t>Corrigerende grondbewerkingen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883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Hoofdgrondbewerking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Onderwerken gewasresten en onkruiden</a:t>
            </a:r>
          </a:p>
          <a:p>
            <a:r>
              <a:rPr lang="nl-NL" dirty="0"/>
              <a:t>Verbetering van afvoer en berging neerslag</a:t>
            </a:r>
          </a:p>
          <a:p>
            <a:r>
              <a:rPr lang="nl-NL" dirty="0"/>
              <a:t>Wegnemen van opp. verdichtingen tijdens oogst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Zandgrond </a:t>
            </a:r>
            <a:r>
              <a:rPr lang="nl-NL" dirty="0">
                <a:sym typeface="Wingdings" panose="05000000000000000000" pitchFamily="2" charset="2"/>
              </a:rPr>
              <a:t> voorjaar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Kleigrond  najaar 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Diepere bewerking (&gt; 25cm) kan zorgen voor schrale grond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0933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Kerende bewerking </a:t>
            </a:r>
          </a:p>
          <a:p>
            <a:pPr>
              <a:buFontTx/>
              <a:buChar char="-"/>
            </a:pPr>
            <a:r>
              <a:rPr lang="nl-NL" dirty="0"/>
              <a:t>Ploeg /spitten</a:t>
            </a:r>
          </a:p>
          <a:p>
            <a:pPr>
              <a:buFontTx/>
              <a:buChar char="-"/>
            </a:pPr>
            <a:r>
              <a:rPr lang="nl-NL" dirty="0"/>
              <a:t>Gewas en onkruidresten worden weggewerkt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Mengende bewerking </a:t>
            </a:r>
          </a:p>
          <a:p>
            <a:pPr>
              <a:buFontTx/>
              <a:buChar char="-"/>
            </a:pPr>
            <a:r>
              <a:rPr lang="nl-NL" dirty="0"/>
              <a:t>Cultivator </a:t>
            </a:r>
          </a:p>
          <a:p>
            <a:pPr>
              <a:buFontTx/>
              <a:buChar char="-"/>
            </a:pPr>
            <a:r>
              <a:rPr lang="nl-NL" dirty="0"/>
              <a:t>Verdichtingen bouwvoor losmaken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Cultivator en spitmachine</a:t>
            </a:r>
            <a:r>
              <a:rPr lang="nl-NL" dirty="0">
                <a:sym typeface="Wingdings" panose="05000000000000000000" pitchFamily="2" charset="2"/>
              </a:rPr>
              <a:t> gewasresten minder weggewerkt en onkruiddruk is hoger 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7637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Zaaibereiding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Belangrijk </a:t>
            </a:r>
          </a:p>
          <a:p>
            <a:pPr>
              <a:buFontTx/>
              <a:buChar char="-"/>
            </a:pPr>
            <a:r>
              <a:rPr lang="nl-NL" dirty="0"/>
              <a:t>Grond tot op zaaidiepte los</a:t>
            </a:r>
          </a:p>
          <a:p>
            <a:pPr>
              <a:buFontTx/>
              <a:buChar char="-"/>
            </a:pPr>
            <a:r>
              <a:rPr lang="nl-NL" dirty="0"/>
              <a:t>Vlakke ligging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wil je bereiken </a:t>
            </a:r>
          </a:p>
          <a:p>
            <a:pPr>
              <a:buFontTx/>
              <a:buChar char="-"/>
            </a:pPr>
            <a:r>
              <a:rPr lang="nl-NL" dirty="0"/>
              <a:t>Losse boven grond</a:t>
            </a:r>
          </a:p>
          <a:p>
            <a:pPr>
              <a:buFontTx/>
              <a:buChar char="-"/>
            </a:pPr>
            <a:r>
              <a:rPr lang="nl-NL" dirty="0"/>
              <a:t>Snelle opwarming grond </a:t>
            </a:r>
          </a:p>
          <a:p>
            <a:pPr>
              <a:buFontTx/>
              <a:buChar char="-"/>
            </a:pPr>
            <a:r>
              <a:rPr lang="nl-NL" dirty="0"/>
              <a:t>Minder vervuiling door oogst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2424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Stoppelbewerking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Waarom belangrijk</a:t>
            </a:r>
          </a:p>
          <a:p>
            <a:pPr>
              <a:buFontTx/>
              <a:buChar char="-"/>
            </a:pPr>
            <a:r>
              <a:rPr lang="nl-NL" dirty="0"/>
              <a:t>Oppervlakte verdichtingen tegengaan</a:t>
            </a:r>
          </a:p>
          <a:p>
            <a:pPr>
              <a:buFontTx/>
              <a:buChar char="-"/>
            </a:pPr>
            <a:r>
              <a:rPr lang="nl-NL" dirty="0"/>
              <a:t>Afvoer overtollige neerslag </a:t>
            </a:r>
          </a:p>
          <a:p>
            <a:pPr>
              <a:buFontTx/>
              <a:buChar char="-"/>
            </a:pPr>
            <a:r>
              <a:rPr lang="nl-NL" dirty="0"/>
              <a:t>Bestrijden van overblijvend onkruid</a:t>
            </a:r>
          </a:p>
          <a:p>
            <a:pPr>
              <a:buFontTx/>
              <a:buChar char="-"/>
            </a:pPr>
            <a:r>
              <a:rPr lang="nl-NL" dirty="0"/>
              <a:t>Vertering van stoppelresten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Zaaibed klaarleggen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3640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Corrigerende grondbewerkingen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Wanneer nodig?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Bewerkingen doen onder droge omstandigheden </a:t>
            </a:r>
          </a:p>
          <a:p>
            <a:pPr>
              <a:buFontTx/>
              <a:buChar char="-"/>
            </a:pPr>
            <a:r>
              <a:rPr lang="nl-NL" dirty="0"/>
              <a:t>Vaak na maïsoogst </a:t>
            </a:r>
          </a:p>
          <a:p>
            <a:pPr>
              <a:buFontTx/>
              <a:buChar char="-"/>
            </a:pPr>
            <a:r>
              <a:rPr lang="nl-NL" dirty="0"/>
              <a:t>Niet dieper dan de verdichting is </a:t>
            </a:r>
          </a:p>
          <a:p>
            <a:pPr>
              <a:buFontTx/>
              <a:buChar char="-"/>
            </a:pPr>
            <a:r>
              <a:rPr lang="nl-NL" dirty="0"/>
              <a:t>Geen schrale grond naar boven halen 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 verdichting voorkomen?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Ook neerslag heeft invloed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kiemfase</a:t>
            </a:r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012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Maak de vragen </a:t>
            </a:r>
            <a:r>
              <a:rPr lang="nl-NL"/>
              <a:t>van hoofdstuk 4 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85345066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64CDD39C39648B1ABEE99F3BACD5D" ma:contentTypeVersion="0" ma:contentTypeDescription="Een nieuw document maken." ma:contentTypeScope="" ma:versionID="8fc9deaf3217af4824c090a6e5240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63730-AD36-4F0C-8C61-D94915E3C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 - basis ppt</Template>
  <TotalTime>196</TotalTime>
  <Words>181</Words>
  <Application>Microsoft Office PowerPoint</Application>
  <PresentationFormat>Diavoorstelling (4:3)</PresentationFormat>
  <Paragraphs>69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Yuverta</vt:lpstr>
      <vt:lpstr>4. Grondbewerking</vt:lpstr>
      <vt:lpstr>Grondbewerking</vt:lpstr>
      <vt:lpstr>Hoofdgrondbewerking</vt:lpstr>
      <vt:lpstr>PowerPoint-presentatie</vt:lpstr>
      <vt:lpstr>Zaaibereiding </vt:lpstr>
      <vt:lpstr>Stoppelbewerking </vt:lpstr>
      <vt:lpstr>Corrigerende grondbewerkingen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 Thijssen</dc:creator>
  <dc:description>Template by HQ Solutions</dc:description>
  <cp:lastModifiedBy>Carolien Sengers</cp:lastModifiedBy>
  <cp:revision>35</cp:revision>
  <dcterms:created xsi:type="dcterms:W3CDTF">2021-03-01T11:59:21Z</dcterms:created>
  <dcterms:modified xsi:type="dcterms:W3CDTF">2022-10-12T11:30:06Z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0x01010007464CDD39C39648B1ABEE99F3BACD5D</vt:lpwstr>
  </property>
</Properties>
</file>